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0" r:id="rId4"/>
    <p:sldMasterId id="214748365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2" Type="http://schemas.openxmlformats.org/officeDocument/2006/relationships/slide" Target="slides/slide6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jpg>
</file>

<file path=ppt/media/image4.png>
</file>

<file path=ppt/media/image5.jpg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ceaecbad70_0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gceaecbad70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ceaecbad70_1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gceaecbad70_1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ceaecbad70_1_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gceaecbad70_1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eaecbad70_0_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gceaecbad70_0_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/>
          <p:nvPr>
            <p:ph type="ctrTitle"/>
          </p:nvPr>
        </p:nvSpPr>
        <p:spPr>
          <a:xfrm>
            <a:off x="457200" y="31242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sz="3600">
                <a:solidFill>
                  <a:srgbClr val="01092D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457200" y="304800"/>
            <a:ext cx="8305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81000" y="1676400"/>
            <a:ext cx="8458200" cy="38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ew Powerpoint Template Back_Slide1.png" id="10" name="Google Shape;10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ew Powerpoint Template Front_Slide1.png" id="11" name="Google Shape;11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"/>
          <p:cNvSpPr txBox="1"/>
          <p:nvPr>
            <p:ph type="title"/>
          </p:nvPr>
        </p:nvSpPr>
        <p:spPr>
          <a:xfrm>
            <a:off x="457200" y="304800"/>
            <a:ext cx="8305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800" u="none" cap="none" strike="noStrike">
                <a:solidFill>
                  <a:srgbClr val="B7881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800" u="none" cap="none" strike="noStrike">
                <a:solidFill>
                  <a:srgbClr val="B7881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800" u="none" cap="none" strike="noStrike">
                <a:solidFill>
                  <a:srgbClr val="B7881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800" u="none" cap="none" strike="noStrike">
                <a:solidFill>
                  <a:srgbClr val="B7881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800" u="none" cap="none" strike="noStrike">
                <a:solidFill>
                  <a:srgbClr val="B7881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400" u="none" cap="none" strike="noStrike">
                <a:solidFill>
                  <a:srgbClr val="FFBE15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400" u="none" cap="none" strike="noStrike">
                <a:solidFill>
                  <a:srgbClr val="FFBE15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400" u="none" cap="none" strike="noStrike">
                <a:solidFill>
                  <a:srgbClr val="FFBE15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400" u="none" cap="none" strike="noStrike">
                <a:solidFill>
                  <a:srgbClr val="FFBE15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" type="body"/>
          </p:nvPr>
        </p:nvSpPr>
        <p:spPr>
          <a:xfrm>
            <a:off x="381000" y="1676400"/>
            <a:ext cx="8458200" cy="38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New Powerpoint Template Back_Slide1.png" id="17" name="Google Shape;17;p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304800"/>
            <a:ext cx="8305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800" u="none" cap="none" strike="noStrike">
                <a:solidFill>
                  <a:srgbClr val="B7881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800" u="none" cap="none" strike="noStrike">
                <a:solidFill>
                  <a:srgbClr val="B7881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800" u="none" cap="none" strike="noStrike">
                <a:solidFill>
                  <a:srgbClr val="B7881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800" u="none" cap="none" strike="noStrike">
                <a:solidFill>
                  <a:srgbClr val="B7881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800" u="none" cap="none" strike="noStrike">
                <a:solidFill>
                  <a:srgbClr val="B78810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400" u="none" cap="none" strike="noStrike">
                <a:solidFill>
                  <a:srgbClr val="FFBE15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400" u="none" cap="none" strike="noStrike">
                <a:solidFill>
                  <a:srgbClr val="FFBE15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400" u="none" cap="none" strike="noStrike">
                <a:solidFill>
                  <a:srgbClr val="FFBE15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400" u="none" cap="none" strike="noStrike">
                <a:solidFill>
                  <a:srgbClr val="FFBE15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381000" y="1676400"/>
            <a:ext cx="8458200" cy="38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drive.google.com/file/d/131e9a2dEp3oGWQA1cFHW8AryfrM9tG8H/view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image" Target="../media/image6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type="ctrTitle"/>
          </p:nvPr>
        </p:nvSpPr>
        <p:spPr>
          <a:xfrm>
            <a:off x="457200" y="31242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-US" sz="37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Sense-Hat Controlled Pictionary Game</a:t>
            </a:r>
            <a:endParaRPr b="1" sz="3600">
              <a:solidFill>
                <a:srgbClr val="01092D"/>
              </a:solidFill>
            </a:endParaRPr>
          </a:p>
        </p:txBody>
      </p:sp>
      <p:sp>
        <p:nvSpPr>
          <p:cNvPr id="28" name="Google Shape;28;p5"/>
          <p:cNvSpPr txBox="1"/>
          <p:nvPr/>
        </p:nvSpPr>
        <p:spPr>
          <a:xfrm>
            <a:off x="381000" y="1262062"/>
            <a:ext cx="83820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1" lang="en-US" sz="1800">
                <a:solidFill>
                  <a:schemeClr val="lt1"/>
                </a:solidFill>
              </a:rPr>
              <a:t>ELE 408</a:t>
            </a:r>
            <a:endParaRPr b="1" sz="1800">
              <a:solidFill>
                <a:schemeClr val="lt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t/>
            </a:r>
            <a:endParaRPr b="1" sz="1800">
              <a:solidFill>
                <a:schemeClr val="lt1"/>
              </a:solidFill>
            </a:endParaRPr>
          </a:p>
        </p:txBody>
      </p:sp>
      <p:sp>
        <p:nvSpPr>
          <p:cNvPr id="29" name="Google Shape;29;p5"/>
          <p:cNvSpPr txBox="1"/>
          <p:nvPr/>
        </p:nvSpPr>
        <p:spPr>
          <a:xfrm>
            <a:off x="492275" y="5109550"/>
            <a:ext cx="3344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Nicholas Clavette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Johann Karl Muller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6" title="2021-04-05-21-16-17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5500" y="101475"/>
            <a:ext cx="7113000" cy="53347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/>
        </p:nvSpPr>
        <p:spPr>
          <a:xfrm>
            <a:off x="457200" y="304800"/>
            <a:ext cx="8305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>
                <a:solidFill>
                  <a:srgbClr val="B7881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Server for sending Gyroscope Data</a:t>
            </a:r>
            <a:endParaRPr sz="3800">
              <a:solidFill>
                <a:srgbClr val="B7881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0" name="Google Shape;40;p7"/>
          <p:cNvSpPr txBox="1"/>
          <p:nvPr/>
        </p:nvSpPr>
        <p:spPr>
          <a:xfrm>
            <a:off x="381000" y="1289925"/>
            <a:ext cx="8458200" cy="8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746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Char char="•"/>
            </a:pPr>
            <a:r>
              <a:rPr lang="en-US" sz="2300"/>
              <a:t>Require RaspberryPi to do as little as possible, so that it can send data as quickly as possible</a:t>
            </a:r>
            <a:endParaRPr sz="23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rgbClr val="000000"/>
              </a:solidFill>
            </a:endParaRPr>
          </a:p>
        </p:txBody>
      </p:sp>
      <p:pic>
        <p:nvPicPr>
          <p:cNvPr id="41" name="Google Shape;41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025" y="2180625"/>
            <a:ext cx="4133850" cy="3495675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/>
          <p:nvPr/>
        </p:nvSpPr>
        <p:spPr>
          <a:xfrm>
            <a:off x="4454000" y="2427325"/>
            <a:ext cx="4634100" cy="8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/>
              <a:t>Using pickle to encode </a:t>
            </a:r>
            <a:r>
              <a:rPr lang="en-US" sz="1800"/>
              <a:t>dictionary element</a:t>
            </a:r>
            <a:r>
              <a:rPr lang="en-US" sz="1800"/>
              <a:t> returned by get_gyroscope()</a:t>
            </a:r>
            <a:endParaRPr sz="1800"/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/>
              <a:t>Only sending data when the joystick button is held down</a:t>
            </a:r>
            <a:endParaRPr sz="1800"/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/>
        </p:nvSpPr>
        <p:spPr>
          <a:xfrm>
            <a:off x="457200" y="304800"/>
            <a:ext cx="8305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>
                <a:solidFill>
                  <a:srgbClr val="B7881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Client</a:t>
            </a:r>
            <a:r>
              <a:rPr lang="en-US" sz="3800">
                <a:solidFill>
                  <a:srgbClr val="B7881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</a:t>
            </a:r>
            <a:r>
              <a:rPr lang="en-US" sz="3800">
                <a:solidFill>
                  <a:srgbClr val="B7881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receiving</a:t>
            </a:r>
            <a:r>
              <a:rPr lang="en-US" sz="3800">
                <a:solidFill>
                  <a:srgbClr val="B7881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Gyroscope Data</a:t>
            </a:r>
            <a:endParaRPr sz="3800">
              <a:solidFill>
                <a:srgbClr val="B7881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" name="Google Shape;48;p8"/>
          <p:cNvSpPr txBox="1"/>
          <p:nvPr/>
        </p:nvSpPr>
        <p:spPr>
          <a:xfrm>
            <a:off x="381000" y="1289925"/>
            <a:ext cx="8458200" cy="8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746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Char char="•"/>
            </a:pPr>
            <a:r>
              <a:rPr lang="en-US" sz="2300"/>
              <a:t>Threaded</a:t>
            </a:r>
            <a:r>
              <a:rPr lang="en-US" sz="2300"/>
              <a:t> process allows tkinter to handle the graphics, and a </a:t>
            </a:r>
            <a:r>
              <a:rPr lang="en-US" sz="2300"/>
              <a:t>separate</a:t>
            </a:r>
            <a:r>
              <a:rPr lang="en-US" sz="2300"/>
              <a:t> function to </a:t>
            </a:r>
            <a:r>
              <a:rPr lang="en-US" sz="2300"/>
              <a:t>receive</a:t>
            </a:r>
            <a:r>
              <a:rPr lang="en-US" sz="2300"/>
              <a:t> data</a:t>
            </a:r>
            <a:endParaRPr sz="2300">
              <a:solidFill>
                <a:srgbClr val="000000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rgbClr val="000000"/>
              </a:solidFill>
            </a:endParaRPr>
          </a:p>
        </p:txBody>
      </p:sp>
      <p:sp>
        <p:nvSpPr>
          <p:cNvPr id="49" name="Google Shape;49;p8"/>
          <p:cNvSpPr txBox="1"/>
          <p:nvPr/>
        </p:nvSpPr>
        <p:spPr>
          <a:xfrm>
            <a:off x="4454000" y="2427325"/>
            <a:ext cx="4634100" cy="214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/>
              <a:t>once the GUI connects to the server, a thread to </a:t>
            </a:r>
            <a:r>
              <a:rPr lang="en-US" sz="1800"/>
              <a:t>receive</a:t>
            </a:r>
            <a:r>
              <a:rPr lang="en-US" sz="1800"/>
              <a:t> the data is started</a:t>
            </a:r>
            <a:endParaRPr sz="1800"/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/>
              <a:t>a shared data queue allows the main thread to process data from the data queue</a:t>
            </a:r>
            <a:endParaRPr sz="1800"/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rgbClr val="000000"/>
              </a:solidFill>
            </a:endParaRPr>
          </a:p>
        </p:txBody>
      </p:sp>
      <p:pic>
        <p:nvPicPr>
          <p:cNvPr id="50" name="Google Shape;5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5700" y="2254075"/>
            <a:ext cx="2573874" cy="437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8"/>
          <p:cNvPicPr preferRelativeResize="0"/>
          <p:nvPr/>
        </p:nvPicPr>
        <p:blipFill rotWithShape="1">
          <a:blip r:embed="rId4">
            <a:alphaModFix/>
          </a:blip>
          <a:srcRect b="0" l="18481" r="19687" t="0"/>
          <a:stretch/>
        </p:blipFill>
        <p:spPr>
          <a:xfrm>
            <a:off x="4310450" y="5180875"/>
            <a:ext cx="1999373" cy="3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/>
          <p:nvPr/>
        </p:nvSpPr>
        <p:spPr>
          <a:xfrm>
            <a:off x="457200" y="304800"/>
            <a:ext cx="8305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>
                <a:solidFill>
                  <a:srgbClr val="B7881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Remaining</a:t>
            </a:r>
            <a:r>
              <a:rPr lang="en-US" sz="3800">
                <a:solidFill>
                  <a:srgbClr val="B7881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technical requirements</a:t>
            </a:r>
            <a:endParaRPr sz="3800">
              <a:solidFill>
                <a:srgbClr val="B7881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7" name="Google Shape;57;p9"/>
          <p:cNvSpPr txBox="1"/>
          <p:nvPr/>
        </p:nvSpPr>
        <p:spPr>
          <a:xfrm>
            <a:off x="381000" y="966975"/>
            <a:ext cx="8458200" cy="37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-3746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Char char="•"/>
            </a:pPr>
            <a:r>
              <a:rPr lang="en-US" sz="2300"/>
              <a:t>Create raspberry pi connection and calibration </a:t>
            </a:r>
            <a:r>
              <a:rPr lang="en-US" sz="2300"/>
              <a:t>menu</a:t>
            </a:r>
            <a:r>
              <a:rPr lang="en-US" sz="2300"/>
              <a:t> in GUI</a:t>
            </a:r>
            <a:endParaRPr sz="2300"/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-3746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Char char="•"/>
            </a:pPr>
            <a:r>
              <a:rPr lang="en-US" sz="2300"/>
              <a:t>Adapt mouse cursor input to direct drawing of circles on a canvas from Lab 6 to roll and yaw data </a:t>
            </a:r>
            <a:r>
              <a:rPr lang="en-US" sz="2300"/>
              <a:t>received</a:t>
            </a:r>
            <a:r>
              <a:rPr lang="en-US" sz="2300"/>
              <a:t> from sensehat</a:t>
            </a:r>
            <a:endParaRPr sz="2300"/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-3746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Char char="•"/>
            </a:pPr>
            <a:r>
              <a:rPr lang="en-US" sz="2300"/>
              <a:t>Lines will be drawn when the data queue is not empty</a:t>
            </a:r>
            <a:endParaRPr sz="2300"/>
          </a:p>
          <a:p>
            <a:pPr indent="-374650" lvl="1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Char char="–"/>
            </a:pPr>
            <a:r>
              <a:rPr lang="en-US" sz="2300"/>
              <a:t>Application will still function with latency</a:t>
            </a:r>
            <a:endParaRPr sz="2300"/>
          </a:p>
          <a:p>
            <a:pPr indent="0" lvl="0" marL="13716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-3746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Char char="•"/>
            </a:pPr>
            <a:r>
              <a:rPr lang="en-US" sz="2300"/>
              <a:t>Save and upload image </a:t>
            </a:r>
            <a:r>
              <a:rPr lang="en-US" sz="2300"/>
              <a:t>of</a:t>
            </a:r>
            <a:r>
              <a:rPr lang="en-US" sz="2300"/>
              <a:t> canvas to HTML website at some arbitrary frequency</a:t>
            </a:r>
            <a:endParaRPr sz="23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rgbClr val="000000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/>
        </p:nvSpPr>
        <p:spPr>
          <a:xfrm>
            <a:off x="183900" y="1103400"/>
            <a:ext cx="8776200" cy="30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00">
                <a:solidFill>
                  <a:srgbClr val="B7881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</a:t>
            </a:r>
            <a:endParaRPr sz="6300">
              <a:solidFill>
                <a:srgbClr val="B7881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300">
              <a:solidFill>
                <a:srgbClr val="B7881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00">
                <a:solidFill>
                  <a:srgbClr val="B7881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Any Questions?</a:t>
            </a:r>
            <a:endParaRPr sz="6300">
              <a:solidFill>
                <a:srgbClr val="B7881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